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5143500" type="screen16x9"/>
  <p:notesSz cx="6858000" cy="9144000"/>
  <p:embeddedFontLst>
    <p:embeddedFont>
      <p:font typeface="Google Sans" pitchFamily="2" charset="0"/>
      <p:regular r:id="rId40"/>
      <p:bold r:id="rId41"/>
      <p:italic r:id="rId42"/>
      <p:boldItalic r:id="rId43"/>
    </p:embeddedFont>
    <p:embeddedFont>
      <p:font typeface="Google Sans Medium" pitchFamily="2" charset="0"/>
      <p:regular r:id="rId44"/>
      <p:bold r:id="rId45"/>
      <p:italic r:id="rId46"/>
      <p:boldItalic r:id="rId47"/>
    </p:embeddedFont>
    <p:embeddedFont>
      <p:font typeface="Roboto Mono" pitchFamily="49" charset="0"/>
      <p:regular r:id="rId48"/>
      <p:bold r:id="rId49"/>
      <p:italic r:id="rId50"/>
      <p:boldItalic r:id="rId51"/>
    </p:embeddedFont>
    <p:embeddedFont>
      <p:font typeface="Roboto Mono Light" panose="020F030202020403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94"/>
  </p:normalViewPr>
  <p:slideViewPr>
    <p:cSldViewPr snapToGrid="0">
      <p:cViewPr varScale="1">
        <p:scale>
          <a:sx n="161" d="100"/>
          <a:sy n="161" d="100"/>
        </p:scale>
        <p:origin x="35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8dee1d198_1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8dee1d198_1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1edf848c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1edf848c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edf848c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edf848c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1edf848c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1edf848c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233e7125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233e7125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233e7125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233e7125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233e7125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233e7125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1aebdb293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1aebdb293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25f3a470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25f3a470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25f3a470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25f3a470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25f3a470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25f3a470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1aebdb293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1aebdb293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1aebdb29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71aebdb29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1aebdb29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1aebdb29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25f3a470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25f3a470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5f3a47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d25f3a47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25f3a470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25f3a470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1aebdb293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71aebdb293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1aebdb29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1aebdb29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25f3a470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25f3a470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25f3a470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25f3a470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1aebdb293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1aebdb293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5514d536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5514d536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71aebdb293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71aebdb293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1aebdb29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1aebdb293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1aebdb29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1aebdb29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1aebdb29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1aebdb29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25f3a470c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25f3a470c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d25f3a470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d25f3a470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d25f3a470c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d25f3a470c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25f3a470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d25f3a470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25f3a470c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d25f3a470c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1edf848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1edf848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1edf848c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1edf848c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1edf848c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1edf848c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1edf848c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1edf848c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1edf848c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1edf848c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ck Title">
  <p:cSld name="CUSTOM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>
            <a:spLocks noGrp="1"/>
          </p:cNvSpPr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One Column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List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Quote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Number">
  <p:cSld name="SECTION_TITLE_AND_DESCRIPTION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 hasCustomPrompt="1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 idx="2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title" idx="3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sz="2500"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>
            <a:spLocks noGrp="1"/>
          </p:cNvSpPr>
          <p:nvPr>
            <p:ph type="title" hasCustomPrompt="1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 idx="2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3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prompts/new_chat?utm_source=agd&amp;utm_medium=referral&amp;utm_campaign=core-cta&amp;utm_content=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studio.google.com/app/prompts/new_chat?utm_source=agd&amp;utm_medium=referral&amp;utm_campaign=core-cta&amp;utm_content=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5.1140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anjana-kumar-50278513b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v0.1/docs/module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541975" y="2129175"/>
            <a:ext cx="77805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RAG Application with GEMINI and LangChain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1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11"/>
              <a:t>Anjana Kumar</a:t>
            </a:r>
            <a:endParaRPr sz="2111"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1134386" y="4587070"/>
            <a:ext cx="3841500" cy="31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Taipei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Latest Gemini Model</a:t>
            </a:r>
            <a:endParaRPr/>
          </a:p>
        </p:txBody>
      </p:sp>
      <p:sp>
        <p:nvSpPr>
          <p:cNvPr id="145" name="Google Shape;145;p29"/>
          <p:cNvSpPr/>
          <p:nvPr/>
        </p:nvSpPr>
        <p:spPr>
          <a:xfrm>
            <a:off x="545750" y="1589425"/>
            <a:ext cx="2369100" cy="2732700"/>
          </a:xfrm>
          <a:prstGeom prst="roundRect">
            <a:avLst>
              <a:gd name="adj" fmla="val 16667"/>
            </a:avLst>
          </a:prstGeom>
          <a:solidFill>
            <a:srgbClr val="E94235"/>
          </a:solidFill>
          <a:ln w="9525" cap="flat" cmpd="sng">
            <a:solidFill>
              <a:srgbClr val="E94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 Mono"/>
                <a:ea typeface="Roboto Mono"/>
                <a:cs typeface="Roboto Mono"/>
                <a:sym typeface="Roboto Mono"/>
              </a:rPr>
              <a:t>Gemini 1.5 Pro (Preview)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 Light"/>
                <a:ea typeface="Roboto Mono Light"/>
                <a:cs typeface="Roboto Mono Light"/>
                <a:sym typeface="Roboto Mono Light"/>
              </a:rPr>
              <a:t>Largest model with multimodal capabilities</a:t>
            </a:r>
            <a:endParaRPr sz="11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 Light"/>
                <a:ea typeface="Roboto Mono Light"/>
                <a:cs typeface="Roboto Mono Light"/>
                <a:sym typeface="Roboto Mono Light"/>
              </a:rPr>
              <a:t>Input : Text / Image</a:t>
            </a:r>
            <a:endParaRPr sz="11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 Light"/>
                <a:ea typeface="Roboto Mono Light"/>
                <a:cs typeface="Roboto Mono Light"/>
                <a:sym typeface="Roboto Mono Light"/>
              </a:rPr>
              <a:t>Output : Text</a:t>
            </a:r>
            <a:endParaRPr sz="11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Mono Light"/>
                <a:ea typeface="Roboto Mono Light"/>
                <a:cs typeface="Roboto Mono Light"/>
                <a:sym typeface="Roboto Mono Light"/>
              </a:rPr>
              <a:t>Token Limit :</a:t>
            </a:r>
            <a:r>
              <a:rPr lang="en" sz="1500"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1200">
                <a:latin typeface="Roboto Mono Light"/>
                <a:ea typeface="Roboto Mono Light"/>
                <a:cs typeface="Roboto Mono Light"/>
                <a:sym typeface="Roboto Mono Light"/>
              </a:rPr>
              <a:t>1048576</a:t>
            </a:r>
            <a:endParaRPr sz="12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6" name="Google Shape;146;p29"/>
          <p:cNvSpPr/>
          <p:nvPr/>
        </p:nvSpPr>
        <p:spPr>
          <a:xfrm>
            <a:off x="3325125" y="1589425"/>
            <a:ext cx="2369100" cy="2732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Gemini 1.0 Pro 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Input : Text</a:t>
            </a:r>
            <a:endParaRPr sz="11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Output : Text</a:t>
            </a:r>
            <a:endParaRPr sz="11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Token Limit : 32,760</a:t>
            </a:r>
            <a:r>
              <a:rPr lang="en" sz="15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endParaRPr sz="15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6116600" y="1589425"/>
            <a:ext cx="2369100" cy="2732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Gemini 1.0 Pro Vision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Input : Text / Image</a:t>
            </a:r>
            <a:endParaRPr sz="11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Output : Text</a:t>
            </a:r>
            <a:endParaRPr sz="11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Token Limit :</a:t>
            </a:r>
            <a:r>
              <a:rPr lang="en" sz="15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 </a:t>
            </a:r>
            <a:r>
              <a:rPr lang="en" sz="11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32,760</a:t>
            </a:r>
            <a:endParaRPr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Gemini API Key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Go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AI Studio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75" y="1892525"/>
            <a:ext cx="7160851" cy="265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/>
          <p:nvPr/>
        </p:nvSpPr>
        <p:spPr>
          <a:xfrm>
            <a:off x="1397000" y="2193200"/>
            <a:ext cx="894000" cy="249000"/>
          </a:xfrm>
          <a:prstGeom prst="rect">
            <a:avLst/>
          </a:prstGeom>
          <a:noFill/>
          <a:ln w="38100" cap="flat" cmpd="sng">
            <a:solidFill>
              <a:srgbClr val="D93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4348275" y="4118700"/>
            <a:ext cx="1972500" cy="249000"/>
          </a:xfrm>
          <a:prstGeom prst="rect">
            <a:avLst/>
          </a:prstGeom>
          <a:noFill/>
          <a:ln w="38100" cap="flat" cmpd="sng">
            <a:solidFill>
              <a:srgbClr val="D930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Gemini API Key</a:t>
            </a:r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Save the key in Google Colab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898" y="1848825"/>
            <a:ext cx="4592225" cy="27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/>
          <p:nvPr/>
        </p:nvSpPr>
        <p:spPr>
          <a:xfrm>
            <a:off x="3401600" y="3723050"/>
            <a:ext cx="2205300" cy="366300"/>
          </a:xfrm>
          <a:prstGeom prst="rect">
            <a:avLst/>
          </a:prstGeom>
          <a:noFill/>
          <a:ln w="38100" cap="flat" cmpd="sng">
            <a:solidFill>
              <a:srgbClr val="E94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AI Studio </a:t>
            </a:r>
            <a:endParaRPr/>
          </a:p>
        </p:txBody>
      </p:sp>
      <p:sp>
        <p:nvSpPr>
          <p:cNvPr id="170" name="Google Shape;170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You can try out Gemini models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300" y="1886837"/>
            <a:ext cx="7581949" cy="2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/>
          <p:nvPr/>
        </p:nvSpPr>
        <p:spPr>
          <a:xfrm>
            <a:off x="859300" y="1886825"/>
            <a:ext cx="1831500" cy="194400"/>
          </a:xfrm>
          <a:prstGeom prst="rect">
            <a:avLst/>
          </a:prstGeom>
          <a:noFill/>
          <a:ln w="38100" cap="flat" cmpd="sng">
            <a:solidFill>
              <a:srgbClr val="E942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7378825" y="2168050"/>
            <a:ext cx="986700" cy="3663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LLMs</a:t>
            </a:r>
            <a:endParaRPr/>
          </a:p>
        </p:txBody>
      </p:sp>
      <p:sp>
        <p:nvSpPr>
          <p:cNvPr id="179" name="Google Shape;179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Providing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inaccurate information</a:t>
            </a:r>
            <a:r>
              <a:rPr lang="en" sz="1400">
                <a:solidFill>
                  <a:schemeClr val="dk1"/>
                </a:solidFill>
              </a:rPr>
              <a:t> in the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absence of a correct answer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Offering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outdated or generic </a:t>
            </a:r>
            <a:r>
              <a:rPr lang="en" sz="1400">
                <a:solidFill>
                  <a:schemeClr val="dk1"/>
                </a:solidFill>
              </a:rPr>
              <a:t>information instead of the expected current response.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Generating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responses</a:t>
            </a:r>
            <a:r>
              <a:rPr lang="en" sz="1400">
                <a:solidFill>
                  <a:schemeClr val="dk1"/>
                </a:solidFill>
              </a:rPr>
              <a:t> based on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non-authoritative sources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Producing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inaccuracies</a:t>
            </a:r>
            <a:r>
              <a:rPr lang="en" sz="1400">
                <a:solidFill>
                  <a:schemeClr val="dk1"/>
                </a:solidFill>
              </a:rPr>
              <a:t> due to confusion in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terminology</a:t>
            </a:r>
            <a:r>
              <a:rPr lang="en" sz="1400">
                <a:solidFill>
                  <a:schemeClr val="dk1"/>
                </a:solidFill>
              </a:rPr>
              <a:t>, where different sources use similar terms to refer to distinct concepts.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Augmented Generation</a:t>
            </a:r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311700" y="1368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 counter these limitations of LLM,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1"/>
                </a:solidFill>
              </a:rPr>
              <a:t>Patrick Louis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1"/>
                </a:solidFill>
              </a:rPr>
              <a:t>with his team came up with a technique called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 b="1" u="sng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Retrieval Augmented Generation</a:t>
            </a:r>
            <a:r>
              <a:rPr lang="en" sz="1400">
                <a:solidFill>
                  <a:schemeClr val="accent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(RAG).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Incorporates up-to-date, contextually relevant information from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external sources.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AI framework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enhancing response</a:t>
            </a:r>
            <a:r>
              <a:rPr lang="en" sz="1400">
                <a:solidFill>
                  <a:schemeClr val="dk1"/>
                </a:solidFill>
              </a:rPr>
              <a:t> quality of Language Model Generators (LLMs).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Addresses inconsistency,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lack of domain-specific knowledge</a:t>
            </a:r>
            <a:r>
              <a:rPr lang="en" sz="1400">
                <a:solidFill>
                  <a:schemeClr val="dk1"/>
                </a:solidFill>
              </a:rPr>
              <a:t> in LLMs.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Reduces chances of hallucinations, incorrect responses.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 Augmented Generation</a:t>
            </a:r>
            <a:endParaRPr/>
          </a:p>
        </p:txBody>
      </p:sp>
      <p:sp>
        <p:nvSpPr>
          <p:cNvPr id="191" name="Google Shape;191;p35"/>
          <p:cNvSpPr txBox="1">
            <a:spLocks noGrp="1"/>
          </p:cNvSpPr>
          <p:nvPr>
            <p:ph type="body" idx="1"/>
          </p:nvPr>
        </p:nvSpPr>
        <p:spPr>
          <a:xfrm>
            <a:off x="311700" y="1368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A RAG system consists of 2 major phases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Retrieval Phase: 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Searches and retrieves relevant information for external documents provided to the LLM.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 Generation Phase: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LLM synthesizes an answer based on retrieved information and its internal training data.Thus LLM enhances its response with the retrieved information.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>
            <a:spLocks noGrp="1"/>
          </p:cNvSpPr>
          <p:nvPr>
            <p:ph type="title"/>
          </p:nvPr>
        </p:nvSpPr>
        <p:spPr>
          <a:xfrm>
            <a:off x="269775" y="35962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 Architecture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425" y="1096425"/>
            <a:ext cx="6209701" cy="34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6"/>
          <p:cNvSpPr txBox="1"/>
          <p:nvPr/>
        </p:nvSpPr>
        <p:spPr>
          <a:xfrm>
            <a:off x="3357900" y="4447675"/>
            <a:ext cx="54966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Image taken from : 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https://www.deeplearning.ai/short-courses/langchain-for-llm-application-development/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Ingestion </a:t>
            </a:r>
            <a:endParaRPr/>
          </a:p>
        </p:txBody>
      </p:sp>
      <p:sp>
        <p:nvSpPr>
          <p:cNvPr id="204" name="Google Shape;204;p37"/>
          <p:cNvSpPr txBox="1">
            <a:spLocks noGrp="1"/>
          </p:cNvSpPr>
          <p:nvPr>
            <p:ph type="body" idx="1"/>
          </p:nvPr>
        </p:nvSpPr>
        <p:spPr>
          <a:xfrm>
            <a:off x="311700" y="135465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Refers to </a:t>
            </a:r>
            <a:r>
              <a:rPr lang="en">
                <a:solidFill>
                  <a:srgbClr val="9900FF"/>
                </a:solidFill>
              </a:rPr>
              <a:t>handling and preparing data</a:t>
            </a:r>
            <a:r>
              <a:rPr lang="en">
                <a:solidFill>
                  <a:schemeClr val="dk1"/>
                </a:solidFill>
              </a:rPr>
              <a:t> before utilization by the model.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Essential for ensuring the</a:t>
            </a:r>
            <a:r>
              <a:rPr lang="en">
                <a:solidFill>
                  <a:srgbClr val="9900FF"/>
                </a:solidFill>
              </a:rPr>
              <a:t> quality and relevance</a:t>
            </a:r>
            <a:r>
              <a:rPr lang="en">
                <a:solidFill>
                  <a:schemeClr val="dk1"/>
                </a:solidFill>
              </a:rPr>
              <a:t> of generated responses.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There are 3 components in Ingestion.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Chunking</a:t>
            </a:r>
            <a:r>
              <a:rPr lang="en">
                <a:solidFill>
                  <a:schemeClr val="dk1"/>
                </a:solidFill>
              </a:rPr>
              <a:t> : Break input text into manageable segments or chunks.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Embedding </a:t>
            </a:r>
            <a:r>
              <a:rPr lang="en">
                <a:solidFill>
                  <a:schemeClr val="dk1"/>
                </a:solidFill>
              </a:rPr>
              <a:t>: Transform text or chunks into vector format.</a:t>
            </a:r>
            <a:endParaRPr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Indexing</a:t>
            </a:r>
            <a:r>
              <a:rPr lang="en">
                <a:solidFill>
                  <a:schemeClr val="dk1"/>
                </a:solidFill>
              </a:rPr>
              <a:t> : Organize embedded data for quick retrieval.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retrieval process </a:t>
            </a:r>
            <a:r>
              <a:rPr lang="en" sz="1400">
                <a:solidFill>
                  <a:srgbClr val="9900FF"/>
                </a:solidFill>
              </a:rPr>
              <a:t>leverages the index of embeddings to retrieve the top-k documents</a:t>
            </a:r>
            <a:r>
              <a:rPr lang="en" sz="1400">
                <a:solidFill>
                  <a:schemeClr val="dk1"/>
                </a:solidFill>
              </a:rPr>
              <a:t> when a query is received, selecting them based on the similarity of embeddings.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Important components of Retrieval are : 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User Query</a:t>
            </a:r>
            <a:r>
              <a:rPr lang="en" sz="1400">
                <a:solidFill>
                  <a:schemeClr val="dk1"/>
                </a:solidFill>
              </a:rPr>
              <a:t>: The Language Model (LLM) receives a natural language query from the user, such as "Tell me about the Renaissance period."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Query Conversion</a:t>
            </a:r>
            <a:r>
              <a:rPr lang="en" sz="1400">
                <a:solidFill>
                  <a:schemeClr val="dk1"/>
                </a:solidFill>
              </a:rPr>
              <a:t>: The query undergoes conversion into a numeric format by the embedding model, which is consistent with the model used during the ingestion phase.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47571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Hi,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 am Anjana.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 am a Data Science Engineer at Micron Technology, Taoyuan.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My Interests : AI, Deep Learning,Image Processing, NLP, Generative Models, Computer Vision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LinkedIN </a:t>
            </a:r>
            <a:r>
              <a:rPr lang="en" sz="1400" u="sng">
                <a:solidFill>
                  <a:srgbClr val="99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Profile</a:t>
            </a:r>
            <a:endParaRPr sz="1400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 </a:t>
            </a:r>
            <a:endParaRPr/>
          </a:p>
        </p:txBody>
      </p:sp>
      <p:pic>
        <p:nvPicPr>
          <p:cNvPr id="87" name="Google Shape;8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425" y="999663"/>
            <a:ext cx="3770401" cy="3802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Vector Comparison:</a:t>
            </a:r>
            <a:r>
              <a:rPr lang="en" sz="1400">
                <a:solidFill>
                  <a:schemeClr val="dk1"/>
                </a:solidFill>
              </a:rPr>
              <a:t> Numeric vectors representing the query are compared to vectors stored in the knowledge base index, employing similarity or distance metrics like cosine similarity.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Top-K Retrieval:</a:t>
            </a:r>
            <a:r>
              <a:rPr lang="en" sz="1400">
                <a:solidFill>
                  <a:schemeClr val="dk1"/>
                </a:solidFill>
              </a:rPr>
              <a:t> The system retrieves the top-K documents with the highest similarity to the query vector, selecting a predefined number of the most relevant documents.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 Retrieval:</a:t>
            </a:r>
            <a:r>
              <a:rPr lang="en" sz="1400">
                <a:solidFill>
                  <a:schemeClr val="dk1"/>
                </a:solidFill>
              </a:rPr>
              <a:t> Relevant content is retrieved from the selected top-K documents in a human-readable format, offering information related to the user's query.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Synthesis</a:t>
            </a:r>
            <a:endParaRPr/>
          </a:p>
        </p:txBody>
      </p:sp>
      <p:sp>
        <p:nvSpPr>
          <p:cNvPr id="222" name="Google Shape;222;p40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Synthesis phase is similar to regular LLM generation but with </a:t>
            </a:r>
            <a:r>
              <a:rPr lang="en" sz="1400">
                <a:solidFill>
                  <a:srgbClr val="9900FF"/>
                </a:solidFill>
              </a:rPr>
              <a:t>added context from the knowledge base.</a:t>
            </a:r>
            <a:endParaRPr sz="1400">
              <a:solidFill>
                <a:srgbClr val="99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LLM combines its own language generation with retrieved information for the final answer.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Response may feature </a:t>
            </a:r>
            <a:r>
              <a:rPr lang="en" sz="1400">
                <a:solidFill>
                  <a:srgbClr val="9900FF"/>
                </a:solidFill>
              </a:rPr>
              <a:t>references to specific documents or historical sources</a:t>
            </a:r>
            <a:r>
              <a:rPr lang="en" sz="1400">
                <a:solidFill>
                  <a:schemeClr val="dk1"/>
                </a:solidFill>
              </a:rPr>
              <a:t>, enriching the user's understanding.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RAG</a:t>
            </a:r>
            <a:endParaRPr/>
          </a:p>
        </p:txBody>
      </p:sp>
      <p:sp>
        <p:nvSpPr>
          <p:cNvPr id="228" name="Google Shape;228;p41"/>
          <p:cNvSpPr txBox="1">
            <a:spLocks noGrp="1"/>
          </p:cNvSpPr>
          <p:nvPr>
            <p:ph type="body" idx="1"/>
          </p:nvPr>
        </p:nvSpPr>
        <p:spPr>
          <a:xfrm>
            <a:off x="311700" y="1396575"/>
            <a:ext cx="8339100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Cost-Effective:</a:t>
            </a:r>
            <a:r>
              <a:rPr lang="en" sz="1400">
                <a:solidFill>
                  <a:schemeClr val="dk1"/>
                </a:solidFill>
              </a:rPr>
              <a:t> Avoids expensive LLM retraining, making generative AI more accessible.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Current Information:</a:t>
            </a:r>
            <a:r>
              <a:rPr lang="en" sz="1400">
                <a:solidFill>
                  <a:schemeClr val="dk1"/>
                </a:solidFill>
              </a:rPr>
              <a:t> Keeps your LLM updated with the latest data from various sources.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Enhanced User Trust:</a:t>
            </a:r>
            <a:r>
              <a:rPr lang="en" sz="1400">
                <a:solidFill>
                  <a:schemeClr val="dk1"/>
                </a:solidFill>
              </a:rPr>
              <a:t> Provides source attribution for increased transparency and reliability.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More Developer Control:</a:t>
            </a:r>
            <a:r>
              <a:rPr lang="en" sz="1400">
                <a:solidFill>
                  <a:schemeClr val="dk1"/>
                </a:solidFill>
              </a:rPr>
              <a:t> Enables fine-tuning of information sources and response behavior.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Broader Applications:</a:t>
            </a:r>
            <a:r>
              <a:rPr lang="en" sz="1400">
                <a:solidFill>
                  <a:schemeClr val="dk1"/>
                </a:solidFill>
              </a:rPr>
              <a:t> Confidently implement generative AI for diverse use cases.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of RAG</a:t>
            </a:r>
            <a:endParaRPr/>
          </a:p>
        </p:txBody>
      </p:sp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311700" y="1396575"/>
            <a:ext cx="8339100" cy="3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Smarter Chatbots:</a:t>
            </a:r>
            <a:r>
              <a:rPr lang="en" sz="1400">
                <a:solidFill>
                  <a:schemeClr val="dk1"/>
                </a:solidFill>
              </a:rPr>
              <a:t> Elevating customer service, HR, and technical support with accurate and current information.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Knowledge Powerhouse:</a:t>
            </a:r>
            <a:r>
              <a:rPr lang="en" sz="1400">
                <a:solidFill>
                  <a:schemeClr val="dk1"/>
                </a:solidFill>
              </a:rPr>
              <a:t> Fueling research, legal discovery, and competitive analysis.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Content Creation Master:</a:t>
            </a:r>
            <a:r>
              <a:rPr lang="en" sz="1400">
                <a:solidFill>
                  <a:schemeClr val="dk1"/>
                </a:solidFill>
              </a:rPr>
              <a:t> Generating personalized news feeds, assisting writers, and automating reports.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Beyond:</a:t>
            </a:r>
            <a:r>
              <a:rPr lang="en" sz="1400">
                <a:solidFill>
                  <a:schemeClr val="dk1"/>
                </a:solidFill>
              </a:rPr>
              <a:t> Personalized education, financial analysis, and medical diagnosis support.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LangChain?</a:t>
            </a:r>
            <a:endParaRPr/>
          </a:p>
        </p:txBody>
      </p:sp>
      <p:sp>
        <p:nvSpPr>
          <p:cNvPr id="240" name="Google Shape;240;p43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LangChain is a </a:t>
            </a:r>
            <a:r>
              <a:rPr lang="en" sz="1400">
                <a:solidFill>
                  <a:srgbClr val="9900FF"/>
                </a:solidFill>
              </a:rPr>
              <a:t>framework</a:t>
            </a:r>
            <a:r>
              <a:rPr lang="en" sz="1400">
                <a:solidFill>
                  <a:schemeClr val="dk1"/>
                </a:solidFill>
              </a:rPr>
              <a:t> that  provides a user-friendly platform for building AI applications, removing complexity from the process.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rgbClr val="9900FF"/>
                </a:solidFill>
              </a:rPr>
              <a:t>Integrates LLMs</a:t>
            </a:r>
            <a:r>
              <a:rPr lang="en" sz="1400">
                <a:solidFill>
                  <a:schemeClr val="dk1"/>
                </a:solidFill>
              </a:rPr>
              <a:t> with various </a:t>
            </a:r>
            <a:r>
              <a:rPr lang="en" sz="1400">
                <a:solidFill>
                  <a:srgbClr val="9900FF"/>
                </a:solidFill>
              </a:rPr>
              <a:t>data sources</a:t>
            </a:r>
            <a:r>
              <a:rPr lang="en" sz="1400">
                <a:solidFill>
                  <a:schemeClr val="dk1"/>
                </a:solidFill>
              </a:rPr>
              <a:t> to create intricate and intelligent workflows.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Enhance LLM responses with relevant information from documents or databases, resulting in more accurate and </a:t>
            </a:r>
            <a:r>
              <a:rPr lang="en" sz="1400">
                <a:solidFill>
                  <a:srgbClr val="9900FF"/>
                </a:solidFill>
              </a:rPr>
              <a:t>context-aware interactions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LangChain </a:t>
            </a:r>
            <a:r>
              <a:rPr lang="en" sz="1400">
                <a:solidFill>
                  <a:srgbClr val="9900FF"/>
                </a:solidFill>
              </a:rPr>
              <a:t>enhances LLM capabilities</a:t>
            </a:r>
            <a:r>
              <a:rPr lang="en" sz="1400">
                <a:solidFill>
                  <a:schemeClr val="dk1"/>
                </a:solidFill>
              </a:rPr>
              <a:t> by providing targeted data, enabling effective handling of complex queries, and empowers developers to build context-aware, data-driven AI applications delivering superior results.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Ecosystem</a:t>
            </a:r>
            <a:endParaRPr/>
          </a:p>
        </p:txBody>
      </p:sp>
      <p:sp>
        <p:nvSpPr>
          <p:cNvPr id="246" name="Google Shape;246;p44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3456300" cy="34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Libraries (Python &amp; JavaScript):</a:t>
            </a:r>
            <a:r>
              <a:rPr lang="en" sz="1400">
                <a:solidFill>
                  <a:schemeClr val="dk1"/>
                </a:solidFill>
              </a:rPr>
              <a:t> Building blocks for creating chains and agents.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Templates:</a:t>
            </a:r>
            <a:r>
              <a:rPr lang="en" sz="1400">
                <a:solidFill>
                  <a:schemeClr val="dk1"/>
                </a:solidFill>
              </a:rPr>
              <a:t> Ready-to-use architectures for various tasks (chatbots, analytics, etc.).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LangServe:</a:t>
            </a:r>
            <a:r>
              <a:rPr lang="en" sz="1400">
                <a:solidFill>
                  <a:schemeClr val="dk1"/>
                </a:solidFill>
              </a:rPr>
              <a:t> Deploy chains as REST APIs for easy web service creation.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00" y="1384714"/>
            <a:ext cx="4173901" cy="3628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LangChain Ecosystem</a:t>
            </a:r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3605700" cy="22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LangSmith:</a:t>
            </a:r>
            <a:r>
              <a:rPr lang="en" sz="1400">
                <a:solidFill>
                  <a:schemeClr val="dk1"/>
                </a:solidFill>
              </a:rPr>
              <a:t> Developer platform for debugging, testing, and monitoring LangChain applications.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Streamlined Development: </a:t>
            </a:r>
            <a:r>
              <a:rPr lang="en" sz="1400">
                <a:solidFill>
                  <a:schemeClr val="dk1"/>
                </a:solidFill>
              </a:rPr>
              <a:t>From concept to deployment, LangChain provides tools for every stage of application development.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254" name="Google Shape;2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800" y="1384714"/>
            <a:ext cx="4173901" cy="3628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/>
        </p:nvSpPr>
        <p:spPr>
          <a:xfrm>
            <a:off x="360000" y="4036500"/>
            <a:ext cx="3273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Image taken from : 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https://python.langchain.com/v0.1/docs/get_started/introduction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LangChain </a:t>
            </a:r>
            <a:endParaRPr/>
          </a:p>
        </p:txBody>
      </p:sp>
      <p:sp>
        <p:nvSpPr>
          <p:cNvPr id="261" name="Google Shape;261;p46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Simplicity:</a:t>
            </a:r>
            <a:r>
              <a:rPr lang="en" sz="1400">
                <a:solidFill>
                  <a:schemeClr val="dk1"/>
                </a:solidFill>
              </a:rPr>
              <a:t> Easy-to-use components and templates.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Flexibility:</a:t>
            </a:r>
            <a:r>
              <a:rPr lang="en" sz="1400">
                <a:solidFill>
                  <a:schemeClr val="dk1"/>
                </a:solidFill>
              </a:rPr>
              <a:t> Adaptable to diverse use cases.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Scalability:</a:t>
            </a:r>
            <a:r>
              <a:rPr lang="en" sz="1400">
                <a:solidFill>
                  <a:schemeClr val="dk1"/>
                </a:solidFill>
              </a:rPr>
              <a:t> Deployable as APIs for broad accessibility.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Control:</a:t>
            </a:r>
            <a:r>
              <a:rPr lang="en" sz="1400">
                <a:solidFill>
                  <a:schemeClr val="dk1"/>
                </a:solidFill>
              </a:rPr>
              <a:t> Comprehensive monitoring and improvement tools.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Community :</a:t>
            </a:r>
            <a:r>
              <a:rPr lang="en" sz="1400">
                <a:solidFill>
                  <a:schemeClr val="dk1"/>
                </a:solidFill>
              </a:rPr>
              <a:t> A vibrant developer community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in LangChain</a:t>
            </a:r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There are 3 major components in LangChain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Model I/O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Retrieval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Composition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more information about LangChain Components , please refer to this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link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I/O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50" y="1521927"/>
            <a:ext cx="7521700" cy="28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955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b="1"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3846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Part 1: Presentation (30 minutes)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Large Language Models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Gemini Model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Get Gemini API Key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What is RAG?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RAG Architecture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Applications of RAG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What is LangChain? 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LangChain Components </a:t>
            </a:r>
            <a:endParaRPr sz="13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4572000" y="1135400"/>
            <a:ext cx="3846300" cy="35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Part 2 : Demo (1 hour and 30 minutes)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API key to access Gemini Models and Basic Prompting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Use LangChain frame to access Gemini models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Play with LangChain Components and Modules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Build a basic RAG application with Gemini and LangChain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Try it yourself!</a:t>
            </a: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Question and Answers</a:t>
            </a:r>
            <a:endParaRPr sz="1300"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I/O</a:t>
            </a:r>
            <a:endParaRPr/>
          </a:p>
        </p:txBody>
      </p:sp>
      <p:sp>
        <p:nvSpPr>
          <p:cNvPr id="279" name="Google Shape;279;p49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major components of Model I/O are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Large Language Models (LLM)</a:t>
            </a:r>
            <a:r>
              <a:rPr lang="en" sz="1400">
                <a:solidFill>
                  <a:schemeClr val="dk1"/>
                </a:solidFill>
              </a:rPr>
              <a:t> : Access LLMs present in the market with API keys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Prompt, Prompt Templates </a:t>
            </a:r>
            <a:r>
              <a:rPr lang="en" sz="1400">
                <a:solidFill>
                  <a:schemeClr val="dk1"/>
                </a:solidFill>
              </a:rPr>
              <a:t>: Input to the model. Prompt template helps to format the input to the LLM.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Output Parser</a:t>
            </a:r>
            <a:r>
              <a:rPr lang="en" sz="1400">
                <a:solidFill>
                  <a:schemeClr val="dk1"/>
                </a:solidFill>
              </a:rPr>
              <a:t> : Transforms the output/ response generated by the LLM into a suitable format.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pic>
        <p:nvPicPr>
          <p:cNvPr id="285" name="Google Shape;28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4225"/>
            <a:ext cx="8339098" cy="2882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sp>
        <p:nvSpPr>
          <p:cNvPr id="291" name="Google Shape;291;p51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major components of Retrieval are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Document Loader</a:t>
            </a:r>
            <a:r>
              <a:rPr lang="en" sz="1400">
                <a:solidFill>
                  <a:schemeClr val="dk1"/>
                </a:solidFill>
              </a:rPr>
              <a:t> : Load PDF, CSV, JSON, etc., documents.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Splitting</a:t>
            </a:r>
            <a:r>
              <a:rPr lang="en" sz="1400">
                <a:solidFill>
                  <a:schemeClr val="dk1"/>
                </a:solidFill>
              </a:rPr>
              <a:t>  : Helps split lengthy documents into several small parts.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Text Embedding Model</a:t>
            </a:r>
            <a:r>
              <a:rPr lang="en" sz="1400">
                <a:solidFill>
                  <a:schemeClr val="dk1"/>
                </a:solidFill>
              </a:rPr>
              <a:t> : Converts the content of a document into a vector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Vector Stores </a:t>
            </a:r>
            <a:r>
              <a:rPr lang="en" sz="1400">
                <a:solidFill>
                  <a:schemeClr val="dk1"/>
                </a:solidFill>
              </a:rPr>
              <a:t>: Stores the converted vector in a database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Retrieval</a:t>
            </a:r>
            <a:endParaRPr/>
          </a:p>
        </p:txBody>
      </p:sp>
      <p:sp>
        <p:nvSpPr>
          <p:cNvPr id="297" name="Google Shape;297;p52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Retrievers</a:t>
            </a:r>
            <a:r>
              <a:rPr lang="en" sz="1400">
                <a:solidFill>
                  <a:schemeClr val="dk1"/>
                </a:solidFill>
              </a:rPr>
              <a:t> : This helps to retrieve content from the vector Stores based on input query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Indexing </a:t>
            </a:r>
            <a:r>
              <a:rPr lang="en" sz="1400">
                <a:solidFill>
                  <a:schemeClr val="dk1"/>
                </a:solidFill>
              </a:rPr>
              <a:t>: Streamlines the process of loading and synchronizing documents from various sources into a vector store, optimizing efficiency by preventing duplication, unnecessary rewriting, and recomputation of embeddings, thus enhancing vector search outcomes even for transformed documents.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Composition</a:t>
            </a:r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Composition consists of high level components such as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Chain</a:t>
            </a:r>
            <a:r>
              <a:rPr lang="en" sz="1400">
                <a:solidFill>
                  <a:schemeClr val="dk1"/>
                </a:solidFill>
              </a:rPr>
              <a:t> : Chains several LangChain components to build an application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Agent </a:t>
            </a:r>
            <a:r>
              <a:rPr lang="en" sz="1400">
                <a:solidFill>
                  <a:schemeClr val="dk1"/>
                </a:solidFill>
              </a:rPr>
              <a:t>: Agent involves employing a language model to select a series of actions. Unlike chains where actions are pre-programmed in code, agents utilize a language model as a decision-making tool to ascertain the actions to undertake and their sequence.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Tools </a:t>
            </a:r>
            <a:r>
              <a:rPr lang="en" sz="1400">
                <a:solidFill>
                  <a:schemeClr val="dk1"/>
                </a:solidFill>
              </a:rPr>
              <a:t> : Tools are interfaces for agents, chains, or language models to interact with the world, comprising names, descriptions, JSON schemas for inputs, function calls, and return specifications, aiding in building action-taking systems.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:  Demo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314" name="Google Shape;314;p55"/>
          <p:cNvSpPr txBox="1">
            <a:spLocks noGrp="1"/>
          </p:cNvSpPr>
          <p:nvPr>
            <p:ph type="body" idx="1"/>
          </p:nvPr>
        </p:nvSpPr>
        <p:spPr>
          <a:xfrm>
            <a:off x="311700" y="1382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Demo, we will use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Google Colab.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Few Guidelines before we start the Demo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Open </a:t>
            </a:r>
            <a:r>
              <a:rPr lang="en" sz="1400">
                <a:solidFill>
                  <a:srgbClr val="9900FF"/>
                </a:solidFill>
              </a:rPr>
              <a:t>“Introduction to RAG Application with GEMINI and LangChain.ipynb”</a:t>
            </a:r>
            <a:r>
              <a:rPr lang="en" sz="1400">
                <a:solidFill>
                  <a:schemeClr val="dk1"/>
                </a:solidFill>
              </a:rPr>
              <a:t> in Google Colaboratory.</a:t>
            </a:r>
            <a:endParaRPr sz="1400">
              <a:solidFill>
                <a:srgbClr val="99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Upload </a:t>
            </a:r>
            <a:r>
              <a:rPr lang="en" sz="1400">
                <a:solidFill>
                  <a:srgbClr val="9900FF"/>
                </a:solidFill>
              </a:rPr>
              <a:t>“Taj_Mahal.jpeg”</a:t>
            </a:r>
            <a:r>
              <a:rPr lang="en" sz="1400">
                <a:solidFill>
                  <a:schemeClr val="dk1"/>
                </a:solidFill>
              </a:rPr>
              <a:t> and </a:t>
            </a:r>
            <a:r>
              <a:rPr lang="en" sz="1400">
                <a:solidFill>
                  <a:srgbClr val="9900FF"/>
                </a:solidFill>
              </a:rPr>
              <a:t>“attentionis_all_you_need_paper.pdf</a:t>
            </a:r>
            <a:r>
              <a:rPr lang="en" sz="1400">
                <a:solidFill>
                  <a:schemeClr val="dk1"/>
                </a:solidFill>
              </a:rPr>
              <a:t>” to path </a:t>
            </a:r>
            <a:r>
              <a:rPr lang="en" sz="1400">
                <a:solidFill>
                  <a:srgbClr val="9900FF"/>
                </a:solidFill>
              </a:rPr>
              <a:t>“/content/sample_data/”</a:t>
            </a:r>
            <a:r>
              <a:rPr lang="en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Follow along with me. Please Do not hesitate to ask questions!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Q &amp;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very much!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 :  Presentation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</a:rPr>
              <a:t>The paper titled </a:t>
            </a:r>
            <a:r>
              <a:rPr lang="en" sz="1400" b="1">
                <a:solidFill>
                  <a:srgbClr val="9900FF"/>
                </a:solidFill>
                <a:latin typeface="Roboto Mono"/>
                <a:ea typeface="Roboto Mono"/>
                <a:cs typeface="Roboto Mono"/>
                <a:sym typeface="Roboto Mono"/>
              </a:rPr>
              <a:t>"Attention is All You Need"</a:t>
            </a:r>
            <a:r>
              <a:rPr lang="en" sz="1400">
                <a:solidFill>
                  <a:schemeClr val="dk1"/>
                </a:solidFill>
              </a:rPr>
              <a:t> by Vaswani et al marked a significant breakthrough in natural language processing (NLP).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</a:rPr>
              <a:t>This influential work introduces the fundamental concept of Transformers, which has led to the development of various NLP models like chatGPT, BERT,Llama and many more LLMs capable of tackling a wide array of NLP tasks.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Language Models</a:t>
            </a:r>
            <a:endParaRPr/>
          </a:p>
        </p:txBody>
      </p:sp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9175"/>
            <a:ext cx="8654799" cy="29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5"/>
          <p:cNvSpPr txBox="1"/>
          <p:nvPr/>
        </p:nvSpPr>
        <p:spPr>
          <a:xfrm>
            <a:off x="3028950" y="4387875"/>
            <a:ext cx="54966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Image taken from : 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95959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https://medium.com/google-developer-experts/unlock-your-ideas-with-gemini-hands-on-guide-8638b1402dd9</a:t>
            </a:r>
            <a:endParaRPr sz="900">
              <a:solidFill>
                <a:srgbClr val="595959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Gemini Model</a:t>
            </a:r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Gemini, developed by Google DeepMind, comprises a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family of advanced multi-modal AI models.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</a:rPr>
              <a:t>It relies on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Transformers and Mixture of Experts (MoE)</a:t>
            </a:r>
            <a:r>
              <a:rPr lang="en" sz="1400">
                <a:solidFill>
                  <a:schemeClr val="dk1"/>
                </a:solidFill>
              </a:rPr>
              <a:t> to handle wide range of tasks.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</a:pPr>
            <a:r>
              <a:rPr lang="en" sz="1400">
                <a:solidFill>
                  <a:schemeClr val="dk1"/>
                </a:solidFill>
              </a:rPr>
              <a:t>Its training dataset encompasses a wide array of sources, including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text, code, images, videos, and audio.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Capable of tackling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complex tasks</a:t>
            </a:r>
            <a:r>
              <a:rPr lang="en" sz="1400">
                <a:solidFill>
                  <a:schemeClr val="dk1"/>
                </a:solidFill>
              </a:rPr>
              <a:t> such as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1"/>
                </a:solidFill>
              </a:rPr>
              <a:t>summarizing extensive texts and identifying content within media files.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Gemini is adept at documenting </a:t>
            </a:r>
            <a:r>
              <a:rPr lang="en" sz="14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large codebases and identifying bugs, among other functionalities.</a:t>
            </a:r>
            <a:endParaRPr sz="14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314763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Gemini Model Architecture</a:t>
            </a:r>
            <a:endParaRPr/>
          </a:p>
        </p:txBody>
      </p:sp>
      <p:grpSp>
        <p:nvGrpSpPr>
          <p:cNvPr id="124" name="Google Shape;124;p27"/>
          <p:cNvGrpSpPr/>
          <p:nvPr/>
        </p:nvGrpSpPr>
        <p:grpSpPr>
          <a:xfrm>
            <a:off x="669754" y="1882909"/>
            <a:ext cx="7731681" cy="2053660"/>
            <a:chOff x="342525" y="1661813"/>
            <a:chExt cx="8308275" cy="1675500"/>
          </a:xfrm>
        </p:grpSpPr>
        <p:sp>
          <p:nvSpPr>
            <p:cNvPr id="125" name="Google Shape;125;p27"/>
            <p:cNvSpPr/>
            <p:nvPr/>
          </p:nvSpPr>
          <p:spPr>
            <a:xfrm>
              <a:off x="1978716" y="2304432"/>
              <a:ext cx="1381128" cy="390276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Encoder</a:t>
              </a:r>
              <a:endPara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3793747" y="2178558"/>
              <a:ext cx="1381128" cy="64202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Mixture of Experts (MoE)</a:t>
              </a:r>
              <a:endPara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5608778" y="2304432"/>
              <a:ext cx="1381128" cy="390276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Decoder</a:t>
              </a:r>
              <a:endParaRPr b="1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cxnSp>
          <p:nvCxnSpPr>
            <p:cNvPr id="128" name="Google Shape;128;p27"/>
            <p:cNvCxnSpPr>
              <a:stCxn id="125" idx="3"/>
              <a:endCxn id="126" idx="1"/>
            </p:cNvCxnSpPr>
            <p:nvPr/>
          </p:nvCxnSpPr>
          <p:spPr>
            <a:xfrm>
              <a:off x="3359844" y="2499570"/>
              <a:ext cx="43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29" name="Google Shape;129;p27"/>
            <p:cNvCxnSpPr>
              <a:stCxn id="126" idx="3"/>
              <a:endCxn id="127" idx="1"/>
            </p:cNvCxnSpPr>
            <p:nvPr/>
          </p:nvCxnSpPr>
          <p:spPr>
            <a:xfrm>
              <a:off x="5174875" y="2499570"/>
              <a:ext cx="433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0" name="Google Shape;130;p27"/>
            <p:cNvSpPr/>
            <p:nvPr/>
          </p:nvSpPr>
          <p:spPr>
            <a:xfrm>
              <a:off x="342525" y="1768975"/>
              <a:ext cx="1311300" cy="14772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Input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(Text/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Image/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codebase)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131" name="Google Shape;131;p27"/>
            <p:cNvCxnSpPr>
              <a:stCxn id="130" idx="3"/>
              <a:endCxn id="125" idx="1"/>
            </p:cNvCxnSpPr>
            <p:nvPr/>
          </p:nvCxnSpPr>
          <p:spPr>
            <a:xfrm rot="10800000" flipH="1">
              <a:off x="1653825" y="2499475"/>
              <a:ext cx="324900" cy="8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32" name="Google Shape;132;p27"/>
            <p:cNvSpPr/>
            <p:nvPr/>
          </p:nvSpPr>
          <p:spPr>
            <a:xfrm>
              <a:off x="7211700" y="1661813"/>
              <a:ext cx="1439100" cy="1675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Output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(Summary,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 Mono Light"/>
                  <a:ea typeface="Roboto Mono Light"/>
                  <a:cs typeface="Roboto Mono Light"/>
                  <a:sym typeface="Roboto Mono Light"/>
                </a:rPr>
                <a:t>Code, description of an image etc.)</a:t>
              </a:r>
              <a:endParaRPr>
                <a:latin typeface="Roboto Mono Light"/>
                <a:ea typeface="Roboto Mono Light"/>
                <a:cs typeface="Roboto Mono Light"/>
                <a:sym typeface="Roboto Mono Light"/>
              </a:endParaRPr>
            </a:p>
          </p:txBody>
        </p:sp>
        <p:cxnSp>
          <p:nvCxnSpPr>
            <p:cNvPr id="133" name="Google Shape;133;p27"/>
            <p:cNvCxnSpPr>
              <a:endCxn id="132" idx="1"/>
            </p:cNvCxnSpPr>
            <p:nvPr/>
          </p:nvCxnSpPr>
          <p:spPr>
            <a:xfrm>
              <a:off x="6990000" y="2499563"/>
              <a:ext cx="221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311700" y="539975"/>
            <a:ext cx="8339100" cy="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Mixture of Experts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39100" cy="3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Instead of relying on a single, monolithic model, MoE </a:t>
            </a:r>
            <a:r>
              <a:rPr lang="en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utilizes a network of smaller, specialized models known as "experts".</a:t>
            </a:r>
            <a:endParaRPr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Input is directed to the most suitable expert based on its characteristics, enhancing efficiency and performance.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1716</Words>
  <Application>Microsoft Macintosh PowerPoint</Application>
  <PresentationFormat>如螢幕大小 (16:9)</PresentationFormat>
  <Paragraphs>197</Paragraphs>
  <Slides>37</Slides>
  <Notes>37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Roboto Mono</vt:lpstr>
      <vt:lpstr>Roboto Mono Light</vt:lpstr>
      <vt:lpstr>Arial</vt:lpstr>
      <vt:lpstr>Google Sans Medium</vt:lpstr>
      <vt:lpstr>Google Sans</vt:lpstr>
      <vt:lpstr>DevFest 2023</vt:lpstr>
      <vt:lpstr>Introduction to RAG Application with GEMINI and LangChain  Anjana Kumar</vt:lpstr>
      <vt:lpstr>About Me</vt:lpstr>
      <vt:lpstr>Agenda</vt:lpstr>
      <vt:lpstr>Part 1 :  Presentation</vt:lpstr>
      <vt:lpstr>Large Language Models</vt:lpstr>
      <vt:lpstr>Large Language Models</vt:lpstr>
      <vt:lpstr>Gemini Model</vt:lpstr>
      <vt:lpstr>Gemini Model Architecture</vt:lpstr>
      <vt:lpstr>Mixture of Experts</vt:lpstr>
      <vt:lpstr>Latest Gemini Model</vt:lpstr>
      <vt:lpstr>Get Gemini API Key</vt:lpstr>
      <vt:lpstr>Get Gemini API Key</vt:lpstr>
      <vt:lpstr>Google AI Studio </vt:lpstr>
      <vt:lpstr>Limitations of LLMs</vt:lpstr>
      <vt:lpstr>Retrieval Augmented Generation</vt:lpstr>
      <vt:lpstr>Retrieval Augmented Generation</vt:lpstr>
      <vt:lpstr>RAG Architecture</vt:lpstr>
      <vt:lpstr>Ingestion </vt:lpstr>
      <vt:lpstr>Retrieval</vt:lpstr>
      <vt:lpstr>Retrieval</vt:lpstr>
      <vt:lpstr>Synthesis</vt:lpstr>
      <vt:lpstr>Benefits of RAG</vt:lpstr>
      <vt:lpstr>Applications of RAG</vt:lpstr>
      <vt:lpstr>What is LangChain?</vt:lpstr>
      <vt:lpstr>LangChain Ecosystem</vt:lpstr>
      <vt:lpstr>LangChain Ecosystem</vt:lpstr>
      <vt:lpstr>Advantages of LangChain </vt:lpstr>
      <vt:lpstr>Components in LangChain</vt:lpstr>
      <vt:lpstr>MODEL I/O</vt:lpstr>
      <vt:lpstr>  MODEL I/O</vt:lpstr>
      <vt:lpstr>Retrieval</vt:lpstr>
      <vt:lpstr>  Retrieval</vt:lpstr>
      <vt:lpstr>  Retrieval</vt:lpstr>
      <vt:lpstr>Composition</vt:lpstr>
      <vt:lpstr>Part 2 :  Demo</vt:lpstr>
      <vt:lpstr>Demo</vt:lpstr>
      <vt:lpstr> Q &amp; A  Thank you very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可部 王</cp:lastModifiedBy>
  <cp:revision>1</cp:revision>
  <dcterms:modified xsi:type="dcterms:W3CDTF">2024-05-19T05:27:31Z</dcterms:modified>
</cp:coreProperties>
</file>